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0" r:id="rId1"/>
  </p:sldMasterIdLst>
  <p:notesMasterIdLst>
    <p:notesMasterId r:id="rId59"/>
  </p:notesMasterIdLst>
  <p:handoutMasterIdLst>
    <p:handoutMasterId r:id="rId60"/>
  </p:handoutMasterIdLst>
  <p:sldIdLst>
    <p:sldId id="523" r:id="rId2"/>
    <p:sldId id="529" r:id="rId3"/>
    <p:sldId id="540" r:id="rId4"/>
    <p:sldId id="578" r:id="rId5"/>
    <p:sldId id="544" r:id="rId6"/>
    <p:sldId id="593" r:id="rId7"/>
    <p:sldId id="545" r:id="rId8"/>
    <p:sldId id="549" r:id="rId9"/>
    <p:sldId id="548" r:id="rId10"/>
    <p:sldId id="547" r:id="rId11"/>
    <p:sldId id="546" r:id="rId12"/>
    <p:sldId id="550" r:id="rId13"/>
    <p:sldId id="551" r:id="rId14"/>
    <p:sldId id="533" r:id="rId15"/>
    <p:sldId id="594" r:id="rId16"/>
    <p:sldId id="553" r:id="rId17"/>
    <p:sldId id="557" r:id="rId18"/>
    <p:sldId id="595" r:id="rId19"/>
    <p:sldId id="555" r:id="rId20"/>
    <p:sldId id="558" r:id="rId21"/>
    <p:sldId id="596" r:id="rId22"/>
    <p:sldId id="559" r:id="rId23"/>
    <p:sldId id="556" r:id="rId24"/>
    <p:sldId id="560" r:id="rId25"/>
    <p:sldId id="579" r:id="rId26"/>
    <p:sldId id="597" r:id="rId27"/>
    <p:sldId id="566" r:id="rId28"/>
    <p:sldId id="588" r:id="rId29"/>
    <p:sldId id="561" r:id="rId30"/>
    <p:sldId id="562" r:id="rId31"/>
    <p:sldId id="563" r:id="rId32"/>
    <p:sldId id="591" r:id="rId33"/>
    <p:sldId id="580" r:id="rId34"/>
    <p:sldId id="604" r:id="rId35"/>
    <p:sldId id="598" r:id="rId36"/>
    <p:sldId id="552" r:id="rId37"/>
    <p:sldId id="554" r:id="rId38"/>
    <p:sldId id="599" r:id="rId39"/>
    <p:sldId id="527" r:id="rId40"/>
    <p:sldId id="600" r:id="rId41"/>
    <p:sldId id="577" r:id="rId42"/>
    <p:sldId id="564" r:id="rId43"/>
    <p:sldId id="567" r:id="rId44"/>
    <p:sldId id="581" r:id="rId45"/>
    <p:sldId id="569" r:id="rId46"/>
    <p:sldId id="587" r:id="rId47"/>
    <p:sldId id="590" r:id="rId48"/>
    <p:sldId id="582" r:id="rId49"/>
    <p:sldId id="571" r:id="rId50"/>
    <p:sldId id="572" r:id="rId51"/>
    <p:sldId id="573" r:id="rId52"/>
    <p:sldId id="574" r:id="rId53"/>
    <p:sldId id="583" r:id="rId54"/>
    <p:sldId id="602" r:id="rId55"/>
    <p:sldId id="603" r:id="rId56"/>
    <p:sldId id="584" r:id="rId57"/>
    <p:sldId id="537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33FF"/>
    <a:srgbClr val="3366FF"/>
    <a:srgbClr val="FFFF00"/>
    <a:srgbClr val="66CCFF"/>
    <a:srgbClr val="CC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8829" autoAdjust="0"/>
  </p:normalViewPr>
  <p:slideViewPr>
    <p:cSldViewPr>
      <p:cViewPr varScale="1">
        <p:scale>
          <a:sx n="80" d="100"/>
          <a:sy n="8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94F077-713B-480C-BC3E-EA07E0B6E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7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D19270-7667-41CA-BB8B-ADEC0975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4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F94999-C839-4F42-A600-EE6796EDA359}" type="slidenum">
              <a:rPr lang="en-US" smtClean="0">
                <a:latin typeface="Times New Roman" panose="02020603050405020304" pitchFamily="18" charset="0"/>
              </a:rPr>
              <a:pPr/>
              <a:t>2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F399B0-4D04-4B54-86F6-B13AA13F386C}" type="slidenum">
              <a:rPr lang="en-US" smtClean="0">
                <a:latin typeface="Times New Roman" panose="02020603050405020304" pitchFamily="18" charset="0"/>
              </a:rPr>
              <a:pPr/>
              <a:t>12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51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3D14EA-93EC-4E93-8171-09EB02B59E64}" type="slidenum">
              <a:rPr lang="en-US" smtClean="0">
                <a:latin typeface="Times New Roman" panose="02020603050405020304" pitchFamily="18" charset="0"/>
              </a:rPr>
              <a:pPr/>
              <a:t>13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3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C01976-692B-4C91-B312-8661ED7D7BA1}" type="slidenum">
              <a:rPr lang="en-US" smtClean="0">
                <a:latin typeface="Times New Roman" panose="02020603050405020304" pitchFamily="18" charset="0"/>
              </a:rPr>
              <a:pPr/>
              <a:t>14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8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1E0C77-80A5-498A-B6E7-2E1DA6CA9FB9}" type="slidenum">
              <a:rPr lang="en-US" smtClean="0">
                <a:latin typeface="Times New Roman" panose="02020603050405020304" pitchFamily="18" charset="0"/>
              </a:rPr>
              <a:pPr/>
              <a:t>15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Powerpoint:  Add pic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Voice: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To charge the EVA battery: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Select a safe location:  Do not charge batteries in hazardous areas.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First, plug the barrel connector of the charger power supply into the charger base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Then, plug the pronged connector of the charger power supply into the electrical outlet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Finally, insert the battery (upside down) into the charger base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 power supply LED will illuminate RED while charging and Green when charging is complete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 EVA charger can charge an empty battery in approximately 4 hours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1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8CD09-1874-42DD-BD8A-D82B0039B719}" type="slidenum">
              <a:rPr lang="en-US" smtClean="0">
                <a:latin typeface="Times New Roman" panose="02020603050405020304" pitchFamily="18" charset="0"/>
              </a:rPr>
              <a:pPr/>
              <a:t>16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Powerpoint:  Add pic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Voice: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To charge the EVA battery: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Select a safe location:  Do not charge batteries in hazardous areas.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First, plug the barrel connector of the charger power supply into the charger base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Then, plug the pronged connector of the charger power supply into the electrical outlet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Finally, insert the battery (upside down) into the charger base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 power supply LED will illuminate RED while charging and Green when charging is complete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 EVA charger can charge an empty battery in approximately 4 hours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2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9C8930-7F4C-4A87-9D4C-15A3F3731B1A}" type="slidenum">
              <a:rPr lang="en-US" smtClean="0">
                <a:latin typeface="Times New Roman" panose="02020603050405020304" pitchFamily="18" charset="0"/>
              </a:rPr>
              <a:pPr/>
              <a:t>17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22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DC7642-529A-4508-927E-2F8E6C738530}" type="slidenum">
              <a:rPr lang="en-US" smtClean="0">
                <a:latin typeface="Times New Roman" panose="02020603050405020304" pitchFamily="18" charset="0"/>
              </a:rPr>
              <a:pPr/>
              <a:t>18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Powerpoint:  Add pic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Voice: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To install an EVA filter cartridge follow these steps: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If new, remove from packaging and record “in-service” date on the label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Inspect the filter cartridge and its sealing gasket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If used previously, check the age versus change schedule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With the locking tab of the filter cartridge oriented as if  toward the 11:00 position on a clock lower the filter cartridge into the blower port opening.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Turn the filter cartridge clockwise until the locking tab completely engages at the 12:00 position.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0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D365B8-F913-4F42-B01C-4EB8256B2DA9}" type="slidenum">
              <a:rPr lang="en-US" smtClean="0">
                <a:latin typeface="Times New Roman" panose="02020603050405020304" pitchFamily="18" charset="0"/>
              </a:rPr>
              <a:pPr/>
              <a:t>19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78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FBCCDF-6F12-4A83-8DF6-7B5D908EFC49}" type="slidenum">
              <a:rPr lang="en-US" smtClean="0">
                <a:latin typeface="Times New Roman" panose="02020603050405020304" pitchFamily="18" charset="0"/>
              </a:rPr>
              <a:pPr/>
              <a:t>20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8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0BF2DA-1300-4785-9A7D-DA8BFC9F206C}" type="slidenum">
              <a:rPr lang="en-US" smtClean="0">
                <a:latin typeface="Times New Roman" panose="02020603050405020304" pitchFamily="18" charset="0"/>
              </a:rPr>
              <a:pPr/>
              <a:t>21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z="1300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2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66D6BD-F9AE-4BC8-AED4-6F20DC462AA4}" type="slidenum">
              <a:rPr lang="en-US" smtClean="0">
                <a:latin typeface="Times New Roman" panose="02020603050405020304" pitchFamily="18" charset="0"/>
              </a:rPr>
              <a:pPr/>
              <a:t>3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44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15F726-BA6C-400E-B423-3EEEFBB21CA3}" type="slidenum">
              <a:rPr lang="en-US" smtClean="0">
                <a:latin typeface="Times New Roman" panose="02020603050405020304" pitchFamily="18" charset="0"/>
              </a:rPr>
              <a:pPr/>
              <a:t>22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Voice</a:t>
            </a:r>
          </a:p>
          <a:p>
            <a:pPr eaLnBrk="1" hangingPunct="1"/>
            <a:r>
              <a:rPr lang="en-US" sz="1300" smtClean="0">
                <a:cs typeface="Arial" panose="020B0604020202020204" pitchFamily="34" charset="0"/>
              </a:rPr>
              <a:t>With gasket present in the breathing airway port attach breathing tube to blower unit</a:t>
            </a:r>
          </a:p>
          <a:p>
            <a:pPr eaLnBrk="1" hangingPunct="1"/>
            <a:r>
              <a:rPr lang="en-US" sz="1300" smtClean="0">
                <a:cs typeface="Arial" panose="020B0604020202020204" pitchFamily="34" charset="0"/>
              </a:rPr>
              <a:t>With a filter cartridge installed</a:t>
            </a:r>
          </a:p>
          <a:p>
            <a:pPr eaLnBrk="1" hangingPunct="1"/>
            <a:r>
              <a:rPr lang="en-US" sz="1300" smtClean="0">
                <a:cs typeface="Arial" panose="020B0604020202020204" pitchFamily="34" charset="0"/>
              </a:rPr>
              <a:t>Turn blower power on </a:t>
            </a:r>
          </a:p>
          <a:p>
            <a:pPr eaLnBrk="1" hangingPunct="1"/>
            <a:r>
              <a:rPr lang="en-US" sz="1300" smtClean="0">
                <a:cs typeface="Arial" panose="020B0604020202020204" pitchFamily="34" charset="0"/>
              </a:rPr>
              <a:t>Hold free end of breathing tube upright and place the Airflow Indicator into the end without blocking the outlet holes</a:t>
            </a:r>
          </a:p>
          <a:p>
            <a:pPr eaLnBrk="1" hangingPunct="1"/>
            <a:r>
              <a:rPr lang="en-US" sz="1300" smtClean="0">
                <a:cs typeface="Arial" panose="020B0604020202020204" pitchFamily="34" charset="0"/>
              </a:rPr>
              <a:t>Apply a slight downward pressure on the Airflow Indicator against the breathing tube to get a reasonable seal</a:t>
            </a:r>
          </a:p>
          <a:p>
            <a:pPr eaLnBrk="1" hangingPunct="1"/>
            <a:r>
              <a:rPr lang="en-US" sz="1300" smtClean="0">
                <a:cs typeface="Arial" panose="020B0604020202020204" pitchFamily="34" charset="0"/>
              </a:rPr>
              <a:t>If the ball is </a:t>
            </a:r>
            <a:r>
              <a:rPr lang="en-US" sz="1300" b="1" i="1" u="sng" smtClean="0">
                <a:cs typeface="Arial" panose="020B0604020202020204" pitchFamily="34" charset="0"/>
              </a:rPr>
              <a:t>completely</a:t>
            </a:r>
            <a:r>
              <a:rPr lang="en-US" sz="1300" smtClean="0">
                <a:cs typeface="Arial" panose="020B0604020202020204" pitchFamily="34" charset="0"/>
              </a:rPr>
              <a:t> above the Pass Line then the system is ready for use</a:t>
            </a:r>
            <a:endParaRPr lang="en-US" sz="1300" b="1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6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87198C-9EDA-4D68-8719-D660D67D69B3}" type="slidenum">
              <a:rPr lang="en-US" smtClean="0">
                <a:latin typeface="Times New Roman" panose="02020603050405020304" pitchFamily="18" charset="0"/>
              </a:rPr>
              <a:pPr/>
              <a:t>23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Powerpoint:  Add pic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Voice: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To test the Press the on/off button of the blower and hold down for 1-2 seconds to turn the unit on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Then cover the breathing tube port with your hand and wait approximately 5 seconds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The 77dBA audible alarm will sound indicating a low flow condition of less than 185 lpm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Remove your hand from the breathing tube port and the alarm will cease when flow returns to normal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74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099EA4-BF3B-4815-A3C8-E28631BC0219}" type="slidenum">
              <a:rPr lang="en-US" smtClean="0">
                <a:latin typeface="Times New Roman" panose="02020603050405020304" pitchFamily="18" charset="0"/>
              </a:rPr>
              <a:pPr/>
              <a:t>24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11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3D65C5-B12A-4AD8-9624-F3446DD1C516}" type="slidenum">
              <a:rPr lang="en-US" smtClean="0">
                <a:latin typeface="Times New Roman" panose="02020603050405020304" pitchFamily="18" charset="0"/>
              </a:rPr>
              <a:pPr/>
              <a:t>25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12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464A5-36A1-4F10-A41E-33DB3DC106D9}" type="slidenum">
              <a:rPr lang="en-US" smtClean="0">
                <a:latin typeface="Times New Roman" panose="02020603050405020304" pitchFamily="18" charset="0"/>
              </a:rPr>
              <a:pPr/>
              <a:t>26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14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ADF867-802B-4179-AAE9-DAC0240EF760}" type="slidenum">
              <a:rPr lang="en-US" smtClean="0">
                <a:latin typeface="Times New Roman" panose="02020603050405020304" pitchFamily="18" charset="0"/>
              </a:rPr>
              <a:pPr/>
              <a:t>27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36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00DB92-D3F7-4C2B-99E4-27A4AF3355C0}" type="slidenum">
              <a:rPr lang="en-US" smtClean="0">
                <a:latin typeface="Times New Roman" panose="02020603050405020304" pitchFamily="18" charset="0"/>
              </a:rPr>
              <a:pPr/>
              <a:t>28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80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EE489F-C9FC-4F76-B8C5-B61C26566424}" type="slidenum">
              <a:rPr lang="en-US" smtClean="0">
                <a:latin typeface="Times New Roman" panose="02020603050405020304" pitchFamily="18" charset="0"/>
              </a:rPr>
              <a:pPr/>
              <a:t>29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4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11A64B-115E-415C-AA6E-14A2C0850DDF}" type="slidenum">
              <a:rPr lang="en-US" smtClean="0">
                <a:latin typeface="Times New Roman" panose="02020603050405020304" pitchFamily="18" charset="0"/>
              </a:rPr>
              <a:pPr/>
              <a:t>30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38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85269E-CD2F-4FDB-AA68-2D069AFE3511}" type="slidenum">
              <a:rPr lang="en-US" smtClean="0">
                <a:latin typeface="Times New Roman" panose="02020603050405020304" pitchFamily="18" charset="0"/>
              </a:rPr>
              <a:pPr/>
              <a:t>31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7918B2-2727-4ED2-B7D3-40954F14B7E4}" type="slidenum">
              <a:rPr lang="en-US" smtClean="0">
                <a:latin typeface="Times New Roman" panose="02020603050405020304" pitchFamily="18" charset="0"/>
              </a:rPr>
              <a:pPr/>
              <a:t>4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15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A96A56-8E5E-49C8-B409-41CA7EC5118F}" type="slidenum">
              <a:rPr lang="en-US" smtClean="0">
                <a:latin typeface="Times New Roman" panose="02020603050405020304" pitchFamily="18" charset="0"/>
              </a:rPr>
              <a:pPr/>
              <a:t>32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63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2C4BB3-A42A-4E5D-88E9-8F3A1C0BFD59}" type="slidenum">
              <a:rPr lang="en-US" smtClean="0">
                <a:latin typeface="Times New Roman" panose="02020603050405020304" pitchFamily="18" charset="0"/>
              </a:rPr>
              <a:pPr/>
              <a:t>33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18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439CAD-4CD2-4EDD-B9F4-98374DCAD052}" type="slidenum">
              <a:rPr lang="en-US" smtClean="0">
                <a:latin typeface="Times New Roman" panose="02020603050405020304" pitchFamily="18" charset="0"/>
              </a:rPr>
              <a:pPr/>
              <a:t>35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  Something similar to the PA20 air flow animation.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Audio:  Per the text on the slide.</a:t>
            </a:r>
          </a:p>
        </p:txBody>
      </p:sp>
    </p:spTree>
    <p:extLst>
      <p:ext uri="{BB962C8B-B14F-4D97-AF65-F5344CB8AC3E}">
        <p14:creationId xmlns:p14="http://schemas.microsoft.com/office/powerpoint/2010/main" val="1220943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273AE8-B1B0-4DD2-A3CC-769C5BFED628}" type="slidenum">
              <a:rPr lang="en-US" smtClean="0">
                <a:latin typeface="Times New Roman" panose="02020603050405020304" pitchFamily="18" charset="0"/>
              </a:rPr>
              <a:pPr/>
              <a:t>36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08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A24F50-7C7C-45CD-9A63-B50FBB663E15}" type="slidenum">
              <a:rPr lang="en-US" smtClean="0">
                <a:latin typeface="Times New Roman" panose="02020603050405020304" pitchFamily="18" charset="0"/>
              </a:rPr>
              <a:pPr/>
              <a:t>37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00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DB94F-B4D2-46A8-BC23-00CEF797189E}" type="slidenum">
              <a:rPr lang="en-US" smtClean="0">
                <a:latin typeface="Times New Roman" panose="02020603050405020304" pitchFamily="18" charset="0"/>
              </a:rPr>
              <a:pPr/>
              <a:t>39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17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63B2EF-368F-4F22-8F5C-23D893C97311}" type="slidenum">
              <a:rPr lang="en-US" smtClean="0">
                <a:latin typeface="Times New Roman" panose="02020603050405020304" pitchFamily="18" charset="0"/>
              </a:rPr>
              <a:pPr/>
              <a:t>40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01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4C9082-51D3-443D-833D-FDE1593A17C8}" type="slidenum">
              <a:rPr lang="en-US" smtClean="0">
                <a:latin typeface="Times New Roman" panose="02020603050405020304" pitchFamily="18" charset="0"/>
              </a:rPr>
              <a:pPr/>
              <a:t>41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92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BAD26A-F2C0-49F8-A416-458F82E5B76A}" type="slidenum">
              <a:rPr lang="en-US" smtClean="0">
                <a:latin typeface="Times New Roman" panose="02020603050405020304" pitchFamily="18" charset="0"/>
              </a:rPr>
              <a:pPr/>
              <a:t>42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082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D0D11C-272E-470C-996F-353215EDB126}" type="slidenum">
              <a:rPr lang="en-US" smtClean="0">
                <a:latin typeface="Times New Roman" panose="02020603050405020304" pitchFamily="18" charset="0"/>
              </a:rPr>
              <a:pPr/>
              <a:t>44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9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E24497-B30B-4A91-8B3D-F429CB8DE3C3}" type="slidenum">
              <a:rPr lang="en-US" smtClean="0">
                <a:latin typeface="Times New Roman" panose="02020603050405020304" pitchFamily="18" charset="0"/>
              </a:rPr>
              <a:pPr/>
              <a:t>5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43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B02E0B-451B-42F5-A177-5A6681205019}" type="slidenum">
              <a:rPr lang="en-US" smtClean="0">
                <a:latin typeface="Times New Roman" panose="02020603050405020304" pitchFamily="18" charset="0"/>
              </a:rPr>
              <a:pPr/>
              <a:t>45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15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FCFF91-E893-440D-A717-0E946466D61C}" type="slidenum">
              <a:rPr lang="en-US" smtClean="0">
                <a:latin typeface="Times New Roman" panose="02020603050405020304" pitchFamily="18" charset="0"/>
              </a:rPr>
              <a:pPr/>
              <a:t>46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37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A781A8-FA47-4018-AECE-C71CB5530C2B}" type="slidenum">
              <a:rPr lang="en-US" smtClean="0">
                <a:latin typeface="Times New Roman" panose="02020603050405020304" pitchFamily="18" charset="0"/>
              </a:rPr>
              <a:pPr/>
              <a:t>47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12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C683CC-387B-402B-9C70-8FADB3CBD62A}" type="slidenum">
              <a:rPr lang="en-US" smtClean="0">
                <a:latin typeface="Times New Roman" panose="02020603050405020304" pitchFamily="18" charset="0"/>
              </a:rPr>
              <a:pPr/>
              <a:t>48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Voice:  Chapter Five:  Maintenance</a:t>
            </a:r>
          </a:p>
        </p:txBody>
      </p:sp>
    </p:spTree>
    <p:extLst>
      <p:ext uri="{BB962C8B-B14F-4D97-AF65-F5344CB8AC3E}">
        <p14:creationId xmlns:p14="http://schemas.microsoft.com/office/powerpoint/2010/main" val="25205592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4087E-9285-42FF-934D-1C6C88397061}" type="slidenum">
              <a:rPr lang="en-US" smtClean="0">
                <a:latin typeface="Times New Roman" panose="02020603050405020304" pitchFamily="18" charset="0"/>
              </a:rPr>
              <a:pPr/>
              <a:t>49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098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873189-DADE-4CBB-8BC3-4EF940DD79CF}" type="slidenum">
              <a:rPr lang="en-US" smtClean="0">
                <a:latin typeface="Times New Roman" panose="02020603050405020304" pitchFamily="18" charset="0"/>
              </a:rPr>
              <a:pPr/>
              <a:t>50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606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0E8DD6-9348-43F8-B7A2-61A47B4CAA81}" type="slidenum">
              <a:rPr lang="en-US" smtClean="0">
                <a:latin typeface="Times New Roman" panose="02020603050405020304" pitchFamily="18" charset="0"/>
              </a:rPr>
              <a:pPr/>
              <a:t>51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Video: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Bullets appear as the voice over announces them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Pan/zoom on each operational described</a:t>
            </a:r>
          </a:p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736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ABAD8C-0377-47BD-BA17-C98823926791}" type="slidenum">
              <a:rPr lang="en-US" smtClean="0">
                <a:latin typeface="Times New Roman" panose="02020603050405020304" pitchFamily="18" charset="0"/>
              </a:rPr>
              <a:pPr/>
              <a:t>53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99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279527-7766-4CD1-833D-5AFD4CC63486}" type="slidenum">
              <a:rPr lang="en-US" smtClean="0">
                <a:latin typeface="Times New Roman" panose="02020603050405020304" pitchFamily="18" charset="0"/>
              </a:rPr>
              <a:pPr/>
              <a:t>56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1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71E080-75E7-437C-AAAF-BA8AA5461F15}" type="slidenum">
              <a:rPr lang="en-US" smtClean="0">
                <a:latin typeface="Times New Roman" panose="02020603050405020304" pitchFamily="18" charset="0"/>
              </a:rPr>
              <a:pPr/>
              <a:t>7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9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41C14C-4830-4B16-8AC6-12D1199DE69A}" type="slidenum">
              <a:rPr lang="en-US" smtClean="0">
                <a:latin typeface="Times New Roman" panose="02020603050405020304" pitchFamily="18" charset="0"/>
              </a:rPr>
              <a:pPr/>
              <a:t>8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4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21BEBC-57AC-4A7B-9592-040C4CDCECFA}" type="slidenum">
              <a:rPr lang="en-US" smtClean="0">
                <a:latin typeface="Times New Roman" panose="02020603050405020304" pitchFamily="18" charset="0"/>
              </a:rPr>
              <a:pPr/>
              <a:t>9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6C8D29-2C77-4077-8BF8-1EB00DBA9EEB}" type="slidenum">
              <a:rPr lang="en-US" smtClean="0">
                <a:latin typeface="Times New Roman" panose="02020603050405020304" pitchFamily="18" charset="0"/>
              </a:rPr>
              <a:pPr/>
              <a:t>10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3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57BBF-0A6E-451D-B86A-0A6922E77110}" type="slidenum">
              <a:rPr lang="en-US" smtClean="0">
                <a:latin typeface="Times New Roman" panose="02020603050405020304" pitchFamily="18" charset="0"/>
              </a:rPr>
              <a:pPr/>
              <a:t>11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8A11-6FAD-436B-A08E-B500F0FD2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74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2B21-AD40-497C-BA22-7F2B45888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18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90A-53F8-44F9-A528-9D98112A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23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121D-891B-42F2-A71B-3C5720F7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5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59EF-2BC3-424E-A646-40CFF6D7C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7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0B0E-C5EA-4431-97F6-D3CCFF21C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99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D75D3-2C14-4C63-BA50-2373F7211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11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C8395-B92F-45B3-B627-0197133C4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43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32CBA-5AC9-4DE1-AB20-2153096B2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303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3673-AF55-4439-A634-81F6F723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99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A80C-923B-4BFB-B483-27549951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07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99AE-04CA-4BD8-A603-FBE181464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10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5A7D-CDF0-4A4C-B6E2-3C513DD4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93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1342-2553-4795-81F8-1F266037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972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4627CF7-371D-45C9-843C-DEB431CD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 xmlns:p14="http://schemas.microsoft.com/office/powerpoint/2010/main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http://www.bullard.com/_eblasts/eblast_evaevahlbatterylockoff/batterydiagram.gi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wmf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33.wmf"/><Relationship Id="rId5" Type="http://schemas.openxmlformats.org/officeDocument/2006/relationships/image" Target="../media/image18.wmf"/><Relationship Id="rId6" Type="http://schemas.openxmlformats.org/officeDocument/2006/relationships/image" Target="../media/image34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bullard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Usage and Care</a:t>
            </a:r>
          </a:p>
          <a:p>
            <a:r>
              <a:rPr lang="en-US" smtClean="0"/>
              <a:t>Updated August 2014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054592-4739-41ED-906A-BDA9F8087BB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4100" name="Picture 2" descr="ev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219200"/>
            <a:ext cx="5076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79CC6F-BC13-49C8-9DAA-521A581C6EA1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Warnings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876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400" smtClean="0"/>
              <a:t>This apparatus must not be worn with the blower unit switched off as it may cause a rapid build-up of carbon dioxide and depletion of oxygen, which could result in death or serious injury.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400" smtClean="0"/>
              <a:t>Never alter or modify this respirator. Use only Bullard NIOSH-approved EVA Series components and replacements and replacement parts for this respirator.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400" smtClean="0"/>
              <a:t>This device is not immune to highly powered RFI/EMI emissions.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00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*</a:t>
            </a:r>
            <a:r>
              <a:rPr lang="en-US" sz="2400" i="1" smtClean="0"/>
              <a:t>Failure to follow these warnings could result in death or serious injury.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689E7D-72DF-4A98-9EE2-EA4BFF44B64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Cautions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343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1.	Not for use in atmospheres containing less than 19.5% oxygen.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2.	Not for use in atmospheres immediately dangerous to life or health.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3.	Do not exceed maximum use concentrations established by regulatory standards.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4.	Do not use respirator if airflow is less than four cfm (115 lpm) for tight fitting facepieces or six cfm (170 lpm) for hoods and/or helmets.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5.	Follow established cartridge and canister change schedules or observe ESLI to ensure that cartridges are replaced before breatkthrough.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92C7A1-369F-47E2-AEF9-48C6D8872EDA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6.	Contains electrical parts that may cause an ignition in flammable or explosive atmosphere.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7.	Failure to properly use and maintain this product could result in injury or death.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8.	The Occupational Safety and Health Administration regulations require gas-proof goggles to be worn with this respirator when used against formaldehyde.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9.	Follow the manufacturer’s user instructions for changing cartridges and/or filters.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C1670-7C4E-469F-8552-BB03DB95E88A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3800" cy="4191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10.	All approved respirators shall be selected, fitted, used and maintained in accordance with MSHA, OSHA, and other applicable regulations.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11.	Never substitute, modify, add or omit parts.  Use only exact Bullard replacement parts in the configuration as specified by the manufacturer.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12.	Refer to the User’s Instructions and/or maintenance manuals for information on use and maintenance of these respirators.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13.	NIOSH does not evaluate respirators for use as surgical masks.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31E93-7DC3-46C1-94DE-9C5B52A7F782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Pre-Operational Inspection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648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• Utilize the EVA Pre-                	Operational Checklist.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Execute this checklist  	</a:t>
            </a:r>
            <a:r>
              <a:rPr lang="en-US" sz="2400" i="1" u="sng" smtClean="0"/>
              <a:t>before </a:t>
            </a:r>
            <a:r>
              <a:rPr lang="en-US" sz="2400" smtClean="0"/>
              <a:t>donning.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Physical inspection of  	blower, battery, belt, 	filter cartridge, hood, 	and breathing tube.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Operational checks of air 	flow and low flow alarm.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009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2908CB-6806-4350-B875-1D916738C196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Charging the Battery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Do not charge batteries in hazardous areas.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Plug the pronged connector of the charger power supply into the electrical outlet.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Plug the barrel connector of the charger power supply (aka brick) into the charger base.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Perform these steps before placing the battery in the cup.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</a:p>
        </p:txBody>
      </p:sp>
      <p:pic>
        <p:nvPicPr>
          <p:cNvPr id="30725" name="Picture 6" descr="http://www.bullard.com/_eblasts/eblast_evaevahlbatterylockoff/batterydiagram.gif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"/>
          <a:stretch>
            <a:fillRect/>
          </a:stretch>
        </p:blipFill>
        <p:spPr bwMode="auto">
          <a:xfrm>
            <a:off x="2133600" y="3978275"/>
            <a:ext cx="46863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4DBDF-38A2-48AE-BF6E-D1E91035BE2F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Charging the Battery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334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Insert the battery (upside down) into the charger 	base.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power supply LED will illuminate RED while charging and GREEN when charging is complete.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EVA charger can charge an empty battery in approximately 4 hours.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8194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99241B-B3C1-4BC9-8916-FC792B53D2C0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Installing the Battery Pack</a:t>
            </a:r>
            <a:endParaRPr lang="en-US" sz="480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4876800" cy="4572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	</a:t>
            </a:r>
            <a:r>
              <a:rPr lang="en-US" sz="2400" smtClean="0"/>
              <a:t>• Inspect the battery pack 	for physical damage.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Place the battery pack into 	the blower by inserting 	into the battery 	compartment until the 	locking tab is engaged 	and clicks.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i="1" smtClean="0">
                <a:solidFill>
                  <a:schemeClr val="tx1"/>
                </a:solidFill>
              </a:rPr>
              <a:t>Note: The battery has built-in short circuit protection.  In the event of a short circuit, an internal polyfuse will trip. The fuse will reset itself within 5-10 seconds allowing the battery to resume normal operation.</a:t>
            </a:r>
            <a:endParaRPr lang="en-US" sz="1800" i="1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1600" b="0" i="1" smtClean="0">
              <a:solidFill>
                <a:schemeClr val="tx1"/>
              </a:solidFill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3425"/>
            <a:ext cx="304800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0E5493-6632-4B4A-B229-11F9EFCAD43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Inspecting and Installing the Filter Cartridge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800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• If new, remove from 		packaging and record 	“in-service” date on the 	label.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Inspect the filter cartridge 	and its sealing gasket.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If used previously, check 	the age versus change 	schedule.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590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2860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2C9351-988C-4B6E-A468-C9E619E18FC4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Inspecting and Installing the Filter Cartridge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9530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• With the locking tab of the 	filter cartridge oriented  	toward the 11:00 position 	on a clock, lower the filter 	cartridge into the blower 	port opening.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• Turn the filter cartridge 	clockwise until the 	locking tab completely 	engages at the 12:00 	position.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590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2860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F3223D-7D0D-4EE5-9A7D-DA5A248CA88A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Thank You for Choosing EVA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62100"/>
            <a:ext cx="8193088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C541C9-F014-4837-83BD-477F8997A114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Inspecting &amp; Installing the Breathing Tube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5105400" cy="4343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smtClean="0"/>
              <a:t>	• Inspect the breathing tube 	for physical damage.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Verify that a rubber gasket is 	in place in the breathing 	tube port of the blower 	unit.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Screw threaded end of the 	breathing tube into the 	blower unit.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Hand tight is sufficient.</a:t>
            </a:r>
            <a:endParaRPr lang="en-US" sz="2400" b="0" smtClean="0">
              <a:solidFill>
                <a:srgbClr val="FF3300"/>
              </a:solidFill>
            </a:endParaRPr>
          </a:p>
        </p:txBody>
      </p:sp>
      <p:pic>
        <p:nvPicPr>
          <p:cNvPr id="40965" name="Picture 4" descr="PA1B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>
          <a:xfrm>
            <a:off x="5943600" y="1447800"/>
            <a:ext cx="2286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5320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3A6E3-71A3-4004-9638-64FED49F0DD6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Testing the Air Flow</a:t>
            </a:r>
            <a:endParaRPr lang="en-US" sz="480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267200" cy="3581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100" smtClean="0"/>
              <a:t>	</a:t>
            </a:r>
            <a:r>
              <a:rPr lang="en-US" sz="2400" smtClean="0"/>
              <a:t>• With gasket present in 	the breathing airway 	port, attach breathing 	tube to blower unit.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With a filter cartridge 	installed, turn blower 	power on. 	</a:t>
            </a:r>
            <a:endParaRPr lang="en-US" sz="3100" smtClean="0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8273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187E4-564C-4FBA-B29E-765BDEEC11F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Testing the Air Flow</a:t>
            </a:r>
            <a:endParaRPr lang="en-US" sz="480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724400" cy="4648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Hold free end of breathing 	tube upright and place 	the Airflow Indicator into 	the end without blocking 	the outlet holes.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Apply a slight downward 	pressure on the Airflow 	Indicator against the 	breathing tube to get a 	reasonable seal.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If the ball is </a:t>
            </a:r>
            <a:r>
              <a:rPr lang="en-US" sz="2400" b="0" i="1" u="sng" smtClean="0"/>
              <a:t>completely</a:t>
            </a:r>
            <a:r>
              <a:rPr lang="en-US" sz="2400" smtClean="0"/>
              <a:t> 	above the Pass Line 	then the system is ready 	for use.</a:t>
            </a:r>
            <a:endParaRPr lang="en-US" sz="2400" b="0" smtClean="0">
              <a:solidFill>
                <a:srgbClr val="FF3300"/>
              </a:solidFill>
            </a:endParaRP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6892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02B60-F5F7-4B63-A544-E5759E862984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Testing the Low Flow Alarm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49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</a:t>
            </a:r>
            <a:r>
              <a:rPr lang="en-US" sz="2000" smtClean="0"/>
              <a:t>• Turn on the unit by pressing 	the on/off button of the 	blower and holding it down 	for 1-2 seconds until a short 	beep sounds.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• Then cover the breathing tube 	port with your hand and 	wait approximately 5 	seconds.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• The 77dBA audible alarm will 	sound 	indicating a low flow 	condition of less than 170 	lpm.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• Remove your hand from the 	breathing tube port and the 	alarm will cease when flow 	returns to normal.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5814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F50D8C-FC9E-4CE2-83A0-2FEEFA63AAA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Inspecting Hoods</a:t>
            </a:r>
            <a:endParaRPr lang="en-US" sz="480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80338" cy="246221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Inspect for rips, tears, or damage from 	excessive wear.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Inspect inner neck cuff (if applicable) for 	elasticity.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Inspect lens for cracks, scratches, or any other 	signs of damage.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• Inspect headband (if applicable) for tears, 	cracks, or fraying straps.</a:t>
            </a:r>
            <a:endParaRPr lang="en-US" sz="2400" b="0" smtClean="0">
              <a:solidFill>
                <a:srgbClr val="FF3300"/>
              </a:solidFill>
            </a:endParaRPr>
          </a:p>
        </p:txBody>
      </p:sp>
      <p:pic>
        <p:nvPicPr>
          <p:cNvPr id="49157" name="Picture 4" descr="20TIC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t="11972" r="32625" b="8768"/>
          <a:stretch>
            <a:fillRect/>
          </a:stretch>
        </p:blipFill>
        <p:spPr>
          <a:xfrm>
            <a:off x="1219200" y="4343400"/>
            <a:ext cx="1760538" cy="21399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4267200"/>
            <a:ext cx="1536700" cy="2438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9" name="Picture 6" descr="20LFM-LF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95"/>
          <a:stretch>
            <a:fillRect/>
          </a:stretch>
        </p:blipFill>
        <p:spPr bwMode="auto">
          <a:xfrm>
            <a:off x="5867400" y="4191000"/>
            <a:ext cx="2438400" cy="173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81DD6A-F245-42BC-80A9-1A4913F58A62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2133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Chapter Two:  </a:t>
            </a:r>
            <a:b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Proper Donning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90510A-1711-44EF-922C-A6A07F8C038D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Donning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6781800" cy="3581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Prepare to don in a safe, hazard 	free area.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Install the battery, breathing tube, 	head piece and filters.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Put belt and blower assembly 	onto 	waist.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Adjust Belt as necessary.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85529-8936-4727-90F7-C2E6C94DDFB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69225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Donning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60960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Switch the blower on.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Place the hood on the head 	making any final adjustments 	to the fit as required for 	comfort and stability.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If the hood has an inner bib 	then it should be tucked 	completely inside user’s 	shirt or coveralls.</a:t>
            </a:r>
            <a:endParaRPr lang="en-US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C5A667-13ED-443E-8494-18E72D9216E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Installing the Belt</a:t>
            </a: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1336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76538"/>
            <a:ext cx="21971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533400" y="1219200"/>
            <a:ext cx="5105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z="2400"/>
              <a:t>• With the blower filter 	side down, orient the 	lever locks as shown.</a:t>
            </a:r>
          </a:p>
          <a:p>
            <a:pPr eaLnBrk="1" hangingPunct="1">
              <a:buFontTx/>
              <a:buNone/>
            </a:pPr>
            <a:r>
              <a:rPr lang="en-US" sz="2400"/>
              <a:t>	• Lay the belt over the 	blower as shown.</a:t>
            </a:r>
          </a:p>
          <a:p>
            <a:pPr eaLnBrk="1" hangingPunct="1">
              <a:buFontTx/>
              <a:buNone/>
            </a:pPr>
            <a:r>
              <a:rPr lang="en-US" sz="2400"/>
              <a:t>	• Rotate the level locks 	until they are oriented as 	shown to secure the 	belt.</a:t>
            </a:r>
            <a:endParaRPr lang="en-US" sz="2400" b="0">
              <a:solidFill>
                <a:srgbClr val="FF3300"/>
              </a:solidFill>
            </a:endParaRPr>
          </a:p>
        </p:txBody>
      </p:sp>
      <p:pic>
        <p:nvPicPr>
          <p:cNvPr id="573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419600"/>
            <a:ext cx="19812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38862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28588C-E516-4AEC-B25E-E79C3DF41A0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Installing a CC20 Series Hood</a:t>
            </a:r>
            <a:endParaRPr lang="en-US" sz="480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	• Insert the breathing tube approximately 	5” into the air entry sleeve at the rear of 	the hood and secure with nylon clamp 	and anchor plate.</a:t>
            </a:r>
          </a:p>
          <a:p>
            <a:pPr marL="533400" indent="-533400" eaLnBrk="1" hangingPunct="1"/>
            <a:endParaRPr lang="en-US" sz="2800" smtClean="0"/>
          </a:p>
          <a:p>
            <a:pPr marL="533400" indent="-533400" eaLnBrk="1" hangingPunct="1"/>
            <a:endParaRPr lang="en-US" sz="2800" b="0" smtClean="0">
              <a:solidFill>
                <a:srgbClr val="FF3300"/>
              </a:solidFill>
            </a:endParaRPr>
          </a:p>
        </p:txBody>
      </p:sp>
      <p:pic>
        <p:nvPicPr>
          <p:cNvPr id="59397" name="Picture 4" descr="20TIC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t="11972" r="32625"/>
          <a:stretch>
            <a:fillRect/>
          </a:stretch>
        </p:blipFill>
        <p:spPr>
          <a:xfrm>
            <a:off x="1057275" y="3505200"/>
            <a:ext cx="2028825" cy="2466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5"/>
          <a:stretch>
            <a:fillRect/>
          </a:stretch>
        </p:blipFill>
        <p:spPr>
          <a:xfrm>
            <a:off x="3267075" y="3505200"/>
            <a:ext cx="2352675" cy="25019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r="26518"/>
          <a:stretch>
            <a:fillRect/>
          </a:stretch>
        </p:blipFill>
        <p:spPr bwMode="auto">
          <a:xfrm>
            <a:off x="5857875" y="3505200"/>
            <a:ext cx="191452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210F4F-88EB-41E9-8747-80E2CA3B28B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Table of Contents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67056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Chapter 1:		Pre-Donning Checks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Chapter 2:		Proper Donning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Chapter 3:		Proper Use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Chapter 4:		Proper Doffing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Chapter 5:		Proper Maintenance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Chapter 6:		Proper Storage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Chapter 7:		Technical Support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EE8CF-C8DE-4FF4-AEFA-10E6D0DD7521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Installing an RT Series Hood</a:t>
            </a:r>
            <a:endParaRPr lang="en-US" sz="480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213995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	• Insert the breathing tube approximately 	5” into the air entry sleeve at the rear of 	the hood and secure with nylon clamp.  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</a:t>
            </a:r>
            <a:r>
              <a:rPr lang="en-US" sz="2400" i="1" smtClean="0">
                <a:solidFill>
                  <a:schemeClr val="tx1"/>
                </a:solidFill>
              </a:rPr>
              <a:t>Note: RT Series hoods do not have anchor plates.</a:t>
            </a:r>
          </a:p>
          <a:p>
            <a:pPr marL="533400" indent="-533400" eaLnBrk="1" hangingPunct="1"/>
            <a:endParaRPr lang="en-US" sz="2400" i="1" smtClean="0">
              <a:solidFill>
                <a:schemeClr val="tx1"/>
              </a:solidFill>
            </a:endParaRPr>
          </a:p>
          <a:p>
            <a:pPr marL="533400" indent="-533400" eaLnBrk="1" hangingPunct="1"/>
            <a:endParaRPr lang="en-US" sz="2800" b="0" smtClean="0">
              <a:solidFill>
                <a:srgbClr val="FF3300"/>
              </a:solidFill>
            </a:endParaRPr>
          </a:p>
        </p:txBody>
      </p:sp>
      <p:pic>
        <p:nvPicPr>
          <p:cNvPr id="6144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86200"/>
            <a:ext cx="1470025" cy="23447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/>
          <a:stretch>
            <a:fillRect/>
          </a:stretch>
        </p:blipFill>
        <p:spPr>
          <a:xfrm>
            <a:off x="4267200" y="3810000"/>
            <a:ext cx="1820863" cy="24098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2057400" cy="185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25F9B-7639-41C5-8D00-7EF310202A48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Installing a Loose Fitting Facepiece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4724400" cy="3962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• Bullard Loose Fitting 	Facepieces are designed 	for quick attachment.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Insert the bayonet 	connector of the 	breathing tube into the 	hood connector and turn 	clockwise until it locks. </a:t>
            </a:r>
          </a:p>
          <a:p>
            <a:pPr marL="533400" indent="-533400" eaLnBrk="1" hangingPunct="1"/>
            <a:endParaRPr lang="en-US" sz="2400" b="0" smtClean="0">
              <a:solidFill>
                <a:srgbClr val="FF3300"/>
              </a:solidFill>
            </a:endParaRPr>
          </a:p>
        </p:txBody>
      </p:sp>
      <p:pic>
        <p:nvPicPr>
          <p:cNvPr id="6349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2790825" cy="2271713"/>
          </a:xfrm>
          <a:noFill/>
        </p:spPr>
      </p:pic>
      <p:pic>
        <p:nvPicPr>
          <p:cNvPr id="63494" name="Picture 5" descr="20LFM-LF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46695"/>
          <a:stretch>
            <a:fillRect/>
          </a:stretch>
        </p:blipFill>
        <p:spPr>
          <a:xfrm>
            <a:off x="5943600" y="3962400"/>
            <a:ext cx="2514600" cy="18589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2C5ABF-BB2E-46A0-AB1C-3379DB72118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Completed Donning</a:t>
            </a:r>
          </a:p>
        </p:txBody>
      </p:sp>
      <p:pic>
        <p:nvPicPr>
          <p:cNvPr id="655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4163"/>
            <a:ext cx="69342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B698A6-BB4E-4D68-811B-F6BB9688325B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2057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Chapter Three:</a:t>
            </a:r>
            <a:b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Proper Use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1C969-1251-4DC9-AF99-E8B1FEC97634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Operating Temperature</a:t>
            </a:r>
            <a:endParaRPr lang="en-US" dirty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153400" cy="4191000"/>
          </a:xfrm>
        </p:spPr>
        <p:txBody>
          <a:bodyPr/>
          <a:lstStyle/>
          <a:p>
            <a:pPr marL="533400" indent="-533400"/>
            <a:r>
              <a:rPr lang="en-US" sz="2200" smtClean="0"/>
              <a:t>The operating temperature should be:</a:t>
            </a:r>
          </a:p>
          <a:p>
            <a:pPr marL="400050" lvl="1" indent="0">
              <a:buFontTx/>
              <a:buNone/>
            </a:pPr>
            <a:r>
              <a:rPr lang="en-US" sz="1800" smtClean="0"/>
              <a:t>	-5 C to 54 C </a:t>
            </a:r>
          </a:p>
          <a:p>
            <a:pPr marL="400050" lvl="1" indent="0">
              <a:buFontTx/>
              <a:buNone/>
            </a:pPr>
            <a:r>
              <a:rPr lang="en-US" sz="1800" smtClean="0"/>
              <a:t>	23F to 129F</a:t>
            </a:r>
          </a:p>
          <a:p>
            <a:pPr marL="533400" indent="-533400"/>
            <a:r>
              <a:rPr lang="en-US" sz="2200" smtClean="0"/>
              <a:t>Below -5C (23F) the battery pack will shut down</a:t>
            </a:r>
          </a:p>
          <a:p>
            <a:pPr marL="533400" indent="-533400"/>
            <a:r>
              <a:rPr lang="en-US" sz="2200" smtClean="0"/>
              <a:t>At 50 C (122F) the unit will alarm to warn of high temperature</a:t>
            </a:r>
          </a:p>
          <a:p>
            <a:pPr marL="533400" indent="-533400"/>
            <a:r>
              <a:rPr lang="en-US" sz="2200" smtClean="0"/>
              <a:t>Above 54 C (129F) the battery pack will shut down</a:t>
            </a:r>
          </a:p>
          <a:p>
            <a:pPr marL="533400" indent="-533400">
              <a:buFontTx/>
              <a:buNone/>
            </a:pPr>
            <a:r>
              <a:rPr lang="en-US" sz="2200" smtClean="0"/>
              <a:t>	</a:t>
            </a:r>
            <a:endParaRPr lang="en-US" sz="20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46AF22-FFB1-4430-8601-F05A9014DAA3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Principles of Operation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267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smtClean="0"/>
              <a:t>	</a:t>
            </a:r>
            <a:r>
              <a:rPr lang="en-US" sz="2400" smtClean="0"/>
              <a:t>• The blower unit draws in ambient air 	through the filter cartridges.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• The purified air is blown into the 	wearer’s hood or facepiece through the 	breathing tube.  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• A flow indicator is available to check that 	there is an adequate volume of air 	available to the wearer prior to use.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1BD3DB-D3CD-426C-AC54-1D7B5E1C14D3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Principles of Operation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543800" cy="4191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• The system is designed to operate at a 	minimum air flow of approximately 7.0 	cfm (210 lpm) in the hood on the 	standard speed setting and 8.5 cfm (240 	lpm) on the high speed setting.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• A feedback loop from the Mass Flow 	Sensor to the impellor continually monitors 	and adjusts the air flow to keep it constant 	at the design set point.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D4689-3D92-4542-A25C-B18B418C76E8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Changing Airflow Speed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Turn the unit on by holding down the on/off switch for 1-2 seconds until a short beep sounds.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When the unit is first powered on it will operate on the high speed for maximum comfort and air flow. </a:t>
            </a:r>
            <a:r>
              <a:rPr lang="en-US" sz="2000" i="1" smtClean="0">
                <a:solidFill>
                  <a:schemeClr val="tx1"/>
                </a:solidFill>
              </a:rPr>
              <a:t>8.5 CFM (240 lpm)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Pressing the on/off button and holding down until a short beep sounds will toggle the unit into the low speed setting for personal 	preference and lesser air flow. </a:t>
            </a:r>
            <a:r>
              <a:rPr lang="en-US" sz="2000" i="1" smtClean="0">
                <a:solidFill>
                  <a:schemeClr val="tx1"/>
                </a:solidFill>
              </a:rPr>
              <a:t>7.0 CFM (200 lpm)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Additional button pushes will toggle the unit between the two speeds.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51CA3-7BF4-488E-99CD-974142DE10A2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Active Flow Technology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858000" cy="426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/>
              <a:t>Think cruise control for your PAPR</a:t>
            </a:r>
          </a:p>
          <a:p>
            <a:pPr eaLnBrk="1" hangingPunct="1">
              <a:buFontTx/>
              <a:buNone/>
            </a:pPr>
            <a:r>
              <a:rPr lang="en-US" sz="2200" smtClean="0"/>
              <a:t>	• Car cruise control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Constant Speed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Changing hill or gas tank conditions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• PAPR control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Constant flow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Changing Hood Types or Filter Cartridge Conditions</a:t>
            </a:r>
          </a:p>
          <a:p>
            <a:pPr eaLnBrk="1" hangingPunct="1">
              <a:buFontTx/>
              <a:buNone/>
            </a:pPr>
            <a:r>
              <a:rPr lang="en-US" sz="2200" smtClean="0"/>
              <a:t>	• Other PAPRs 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Indirect flow control via RPM or voltage</a:t>
            </a:r>
          </a:p>
          <a:p>
            <a:pPr eaLnBrk="1" hangingPunct="1">
              <a:buFontTx/>
              <a:buNone/>
            </a:pPr>
            <a:r>
              <a:rPr lang="en-US" sz="2200" smtClean="0"/>
              <a:t>	• EVA Active Flow Technology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Unique feedback control loop that measures the flow directly with a mass flow sensor</a:t>
            </a:r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5208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5" descr="j038403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981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6" descr="MCj043709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1" b="27777"/>
          <a:stretch>
            <a:fillRect/>
          </a:stretch>
        </p:blipFill>
        <p:spPr bwMode="auto">
          <a:xfrm>
            <a:off x="7086600" y="3200400"/>
            <a:ext cx="1905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F09CCA-4C5D-41A8-8E80-03D93FE0EC2A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Battery Capacity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To check the capacity of an EVA battery simply press the Fuel Gauge button.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LEDs illuminate to display the remaining capacity in 25% increments.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When the battery is in an EVA blower and operating the Audible Low Battery Alarm, it will beep when approximately 20 minutes of battery run time remains.</a:t>
            </a:r>
          </a:p>
        </p:txBody>
      </p:sp>
      <p:pic>
        <p:nvPicPr>
          <p:cNvPr id="778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5715000" y="2133600"/>
            <a:ext cx="2819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02CA9-567C-4BA2-AAC4-20D92EBE3D91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2286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Chapter One:  </a:t>
            </a:r>
            <a:b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Pre-Donning Checks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E3C05A-5210-472E-9F88-D42A2C342696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Maximizing Battery Life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Remove the battery from the blower unit when not in use.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Charge the battery before it is completely discharged.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low battery alarm indicates that the battery needs to be charged.</a:t>
            </a:r>
            <a:r>
              <a:rPr lang="en-US" sz="200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battery is designed with a circuit to protect the battery and will not allow the battery to be discharged below a safe voltage for the cells, regardless of airflow, without the alarm sounding. When the battery reaches the voltage cutoff, it will automatically cease operation.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109613-33A4-4DA2-A48C-14026CAA6AA0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Maximizing Battery Life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Always charge the batteries at room temperature or cooler.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At 	higher temperatures, the battery pack may not accept a full charge.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the battery pack feels hot, let it cool for 30 minutes 	before charging.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 not charge battery packs in an enclosed cabinet without ventilation.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 not leave on the charger for more than 30 consecutive days.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A838D1-1E2C-445B-B196-167C23D10D7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Trouble Shooting</a:t>
            </a:r>
            <a:endParaRPr lang="en-US" sz="4800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315200" cy="4343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If the low flow alarm sounds check for: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Clogged or damaged filters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Blower malfunction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Airway obstruction in hood or breathing tube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If any part of the airflow indicator ball is 	below the Pass Line check for: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Clogged or damaged filters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Low battery charge or battery malfunction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Blower malfunction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If the low battery alarm sounds: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Exit the hazardous area immediately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▪ Recharge the battery</a:t>
            </a:r>
            <a:endParaRPr lang="en-US" sz="2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102D1-D703-4D9E-9A08-D7A79F558817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Warning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305800" cy="4724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0" smtClean="0"/>
              <a:t>	• </a:t>
            </a:r>
            <a:r>
              <a:rPr lang="en-US" sz="2400" u="sng" smtClean="0"/>
              <a:t>Leave </a:t>
            </a:r>
            <a:r>
              <a:rPr lang="en-US" sz="2400" smtClean="0"/>
              <a:t>the hazardous area immediately if: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None/>
            </a:pPr>
            <a:r>
              <a:rPr lang="en-US" sz="1800" i="1" smtClean="0"/>
              <a:t>▪ Breathing becomes difficult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None/>
            </a:pPr>
            <a:r>
              <a:rPr lang="en-US" sz="1800" i="1" smtClean="0"/>
              <a:t>▪ Dizziness or other distress occurs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None/>
            </a:pPr>
            <a:r>
              <a:rPr lang="en-US" sz="1800" i="1" smtClean="0"/>
              <a:t>▪ You taste or smell the contaminant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None/>
            </a:pPr>
            <a:r>
              <a:rPr lang="en-US" sz="1800" i="1" smtClean="0"/>
              <a:t>▪ Unit becomes damaged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None/>
            </a:pPr>
            <a:r>
              <a:rPr lang="en-US" sz="1800" i="1" smtClean="0"/>
              <a:t>▪ Low Voltage Alarm Sounds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0" smtClean="0"/>
              <a:t>	• </a:t>
            </a:r>
            <a:r>
              <a:rPr lang="en-US" sz="2400" smtClean="0"/>
              <a:t>Do Not remove the respirator inlet covering, 	blower or waist-belt while in the hazardous area.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After reaching a hazard-free area, immediately 	remove the hood and respirator.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0" smtClean="0"/>
              <a:t>	• </a:t>
            </a:r>
            <a:r>
              <a:rPr lang="en-US" sz="2400" smtClean="0"/>
              <a:t>Do Not use a blower that fails the air flow test.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• Failure to observe these warnings could result in 	death or serious injury.</a:t>
            </a:r>
            <a:endParaRPr lang="en-US" sz="2400" b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BA724-FA4B-41C9-9FAD-5843D982EA3C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2133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Chapter Four:</a:t>
            </a:r>
            <a:b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Proper Doffing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07AB7-6D4A-46EB-A19E-ECEC22B7ED7B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Doffing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76962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b="0" smtClean="0"/>
              <a:t>	</a:t>
            </a:r>
            <a:r>
              <a:rPr lang="en-US" sz="2400" b="0" smtClean="0"/>
              <a:t>• </a:t>
            </a:r>
            <a:r>
              <a:rPr lang="en-US" sz="2400" smtClean="0"/>
              <a:t>Do Not remove the respirator inlet 	covering, blower or waist-belt while in 	the hazardous area.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After reaching a hazard-free area: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i="1" smtClean="0"/>
              <a:t>	</a:t>
            </a:r>
            <a:r>
              <a:rPr lang="en-US" sz="2000" i="1" smtClean="0"/>
              <a:t>▪ Follow your facility’s SOPs for decontamination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smtClean="0"/>
              <a:t>	▪ Remove Hood</a:t>
            </a:r>
          </a:p>
          <a:p>
            <a:pPr marL="1295400" lvl="2" indent="-381000" eaLnBrk="1" hangingPunct="1">
              <a:buFontTx/>
              <a:buNone/>
            </a:pPr>
            <a:r>
              <a:rPr lang="en-US" sz="2000" i="1" smtClean="0"/>
              <a:t>	Discard or hang upright</a:t>
            </a:r>
          </a:p>
          <a:p>
            <a:pPr marL="1295400" lvl="2" indent="-381000" eaLnBrk="1" hangingPunct="1">
              <a:buFontTx/>
              <a:buNone/>
            </a:pPr>
            <a:r>
              <a:rPr lang="en-US" sz="2000" i="1" smtClean="0"/>
              <a:t>	Do not tuck bibs inside hood or hang upside down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smtClean="0"/>
              <a:t>	▪ Turn off blower by pressing the on/off button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smtClean="0"/>
              <a:t>	  3-4 seconds until a</a:t>
            </a:r>
            <a:r>
              <a:rPr lang="en-US" sz="2000" smtClean="0"/>
              <a:t> long beep sounds and the 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smtClean="0"/>
              <a:t>        motor shuts down.</a:t>
            </a:r>
          </a:p>
          <a:p>
            <a:pPr marL="914400" lvl="1" indent="-457200" eaLnBrk="1" hangingPunct="1"/>
            <a:endParaRPr lang="en-US" sz="200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E5F87-32BB-486E-97F1-638613757C77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Removing the Battery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162800" cy="4495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• Press the battery release on the 	pack to 	remove the battery from the back of the 	blower.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Lift vertically.</a:t>
            </a:r>
          </a:p>
        </p:txBody>
      </p:sp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34290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533400" y="228600"/>
            <a:ext cx="7769225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9209CC-8DD7-4495-AE57-1FCF7112781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Removing the Belt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87800"/>
            <a:ext cx="20574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609600" y="1219200"/>
            <a:ext cx="754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z="2400"/>
              <a:t>• With the blower filter side down, orient 	the lever locks as shown.</a:t>
            </a:r>
          </a:p>
          <a:p>
            <a:pPr eaLnBrk="1" hangingPunct="1">
              <a:buFontTx/>
              <a:buNone/>
            </a:pPr>
            <a:r>
              <a:rPr lang="en-US" sz="2400"/>
              <a:t>	• Remove the belt from the blower.</a:t>
            </a:r>
          </a:p>
          <a:p>
            <a:pPr eaLnBrk="1" hangingPunct="1">
              <a:buFontTx/>
              <a:buNone/>
            </a:pPr>
            <a:r>
              <a:rPr lang="en-US" sz="2400"/>
              <a:t>	• The plastic back plate may be removed for 	cleaning as shown.</a:t>
            </a:r>
            <a:endParaRPr lang="en-US" sz="2400" b="0">
              <a:solidFill>
                <a:srgbClr val="FF3300"/>
              </a:solidFill>
            </a:endParaRPr>
          </a:p>
        </p:txBody>
      </p:sp>
      <p:pic>
        <p:nvPicPr>
          <p:cNvPr id="93190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62400"/>
            <a:ext cx="1968500" cy="1428750"/>
          </a:xfrm>
          <a:noFill/>
        </p:spPr>
      </p:pic>
      <p:pic>
        <p:nvPicPr>
          <p:cNvPr id="9319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19685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19685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D1B1B5-827F-4E7B-9C40-D0FD77E1C48F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Chapter Five: </a:t>
            </a:r>
            <a:b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Maintenance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DA571-C1D9-44E1-851C-1057D4D08350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Maintenance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6934200" cy="4267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• No calibration or maintenance is 	necessary – just simple inspection.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Inspect blowers, belts, batteries, 	breathing tubes, and hoods before and 	after each use.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Check air flow with air flow 	indicator before each use.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• Check low flow alarm before each 	use.</a:t>
            </a:r>
            <a:endParaRPr lang="en-US" sz="2400" b="0" smtClean="0">
              <a:solidFill>
                <a:srgbClr val="FF3300"/>
              </a:solidFill>
            </a:endParaRP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681038" y="228600"/>
            <a:ext cx="77692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9079A-3403-49CF-A938-CB82310335F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Before You Don: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62484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• Review System Components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• Review Key Specifications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• Review User Manual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• Pre-Operational Checklist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C4CCD-E5A3-4BC4-B232-A5EF6793D6FC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92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Cleaning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73152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Hoods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▪ Laundering is not recommended.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▪ Warm water and mild detergent may be used to hand-sponge.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▪ Rinse and then air dry.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▪ Mineral spirits may be used to remove paints or coatings from the solvent resistant lens 20TP and 20TPC hoods.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• Breathing Tubes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	▪ Hand sponge with warm water and mild detergent, being careful not to get water inside.</a:t>
            </a:r>
            <a:endParaRPr lang="en-US" sz="2400" b="1" smtClean="0">
              <a:solidFill>
                <a:srgbClr val="FF3300"/>
              </a:solidFill>
            </a:endParaRP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681038" y="228600"/>
            <a:ext cx="77692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C2D06-2E32-4660-9B0B-B24EDD857B3C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Cleaning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7162800" cy="4191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	• Blowers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i="1" smtClean="0"/>
              <a:t>	▪ EVA blowers have been laboratory tested to be safely cleaned with mild detergent, isopropyl alcohol (70% or less concentration), or chloride based wipes such as Sani-Cloth.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i="1" smtClean="0"/>
              <a:t>	▪ If wearing the blower into a decon shower, filters should be left installed with shower caps and the blower kept running.</a:t>
            </a:r>
            <a:endParaRPr lang="en-US" sz="2400" b="1" i="1" smtClean="0">
              <a:solidFill>
                <a:srgbClr val="FF3300"/>
              </a:solidFill>
            </a:endParaRP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681038" y="228600"/>
            <a:ext cx="77692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10E03E-ACD4-44B5-A641-381F544BED7F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74638"/>
            <a:ext cx="77692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Cleaning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70866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	• Batteries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i="1" smtClean="0"/>
              <a:t>	▪ Hand sponge with mild detergent, isopropyl alcohol (70% or less concentration), or chloride based wipes such as Sani-Cloth.</a:t>
            </a:r>
          </a:p>
          <a:p>
            <a:pPr marL="533400" indent="-533400" eaLnBrk="1" hangingPunct="1">
              <a:buFontTx/>
              <a:buNone/>
            </a:pPr>
            <a:r>
              <a:rPr lang="en-US" sz="2800" smtClean="0"/>
              <a:t>	• Belts &amp; Belt Backplates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i="1" smtClean="0"/>
              <a:t>	▪ Hand sponge with mild detergent, isopropyl alcohol (70% or less concentration), or chloride based wipes such as Sani-Cloth.</a:t>
            </a:r>
            <a:endParaRPr lang="en-US" sz="2400" b="1" i="1" smtClean="0">
              <a:solidFill>
                <a:srgbClr val="FF3300"/>
              </a:solidFill>
            </a:endParaRPr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681038" y="228600"/>
            <a:ext cx="77692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17CFD2-C4C8-4712-B3C7-B560BDF9B547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Chapter Six:</a:t>
            </a:r>
            <a:b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Storage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5D824-642E-465A-85FE-29A3DA321A3A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/>
              <a:t>Respirator Storage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153400" cy="4191000"/>
          </a:xfrm>
        </p:spPr>
        <p:txBody>
          <a:bodyPr/>
          <a:lstStyle/>
          <a:p>
            <a:pPr marL="533400" indent="-533400">
              <a:defRPr/>
            </a:pPr>
            <a:r>
              <a:rPr lang="en-US" sz="2200" dirty="0" smtClean="0"/>
              <a:t>Store </a:t>
            </a:r>
            <a:r>
              <a:rPr lang="en-US" sz="2200" dirty="0"/>
              <a:t>the respirator and its components where </a:t>
            </a:r>
            <a:r>
              <a:rPr lang="en-US" sz="2200" dirty="0" smtClean="0"/>
              <a:t>they </a:t>
            </a:r>
            <a:r>
              <a:rPr lang="en-US" sz="2200" dirty="0"/>
              <a:t>will be protected from contamination, </a:t>
            </a:r>
            <a:r>
              <a:rPr lang="en-US" sz="2200" dirty="0" smtClean="0"/>
              <a:t>distortion</a:t>
            </a:r>
            <a:r>
              <a:rPr lang="en-US" sz="2200" dirty="0"/>
              <a:t>, and </a:t>
            </a:r>
            <a:r>
              <a:rPr lang="en-US" sz="2200" dirty="0" smtClean="0"/>
              <a:t>damage </a:t>
            </a:r>
            <a:r>
              <a:rPr lang="en-US" sz="2200" dirty="0"/>
              <a:t>from elements such as </a:t>
            </a:r>
            <a:r>
              <a:rPr lang="en-US" sz="2200" dirty="0" smtClean="0"/>
              <a:t>dust</a:t>
            </a:r>
            <a:r>
              <a:rPr lang="en-US" sz="2200" dirty="0"/>
              <a:t>, direct sunlight, heat, extreme cold, </a:t>
            </a:r>
            <a:r>
              <a:rPr lang="en-US" sz="2200" dirty="0" smtClean="0"/>
              <a:t>excessive </a:t>
            </a:r>
            <a:r>
              <a:rPr lang="en-US" sz="2200" dirty="0"/>
              <a:t>moisture and harmful chemicals.</a:t>
            </a:r>
          </a:p>
          <a:p>
            <a:pPr marL="533400" indent="-533400">
              <a:defRPr/>
            </a:pPr>
            <a:r>
              <a:rPr lang="en-US" sz="2200" dirty="0" smtClean="0"/>
              <a:t>The </a:t>
            </a:r>
            <a:r>
              <a:rPr lang="en-US" sz="2200" dirty="0"/>
              <a:t>storage temperature should </a:t>
            </a:r>
            <a:r>
              <a:rPr lang="en-US" sz="2200" dirty="0" smtClean="0"/>
              <a:t>be:</a:t>
            </a:r>
          </a:p>
          <a:p>
            <a:pPr marL="400050" lvl="1" indent="0">
              <a:buFontTx/>
              <a:buNone/>
              <a:defRPr/>
            </a:pPr>
            <a:r>
              <a:rPr lang="en-US" sz="1800" dirty="0" smtClean="0"/>
              <a:t>	-5 C to 54 C </a:t>
            </a:r>
          </a:p>
          <a:p>
            <a:pPr marL="400050" lvl="1" indent="0">
              <a:buFontTx/>
              <a:buNone/>
              <a:defRPr/>
            </a:pPr>
            <a:r>
              <a:rPr lang="en-US" sz="1800" dirty="0" smtClean="0"/>
              <a:t>	23F to 129F</a:t>
            </a:r>
          </a:p>
          <a:p>
            <a:pPr marL="933450" lvl="1" indent="-533400">
              <a:defRPr/>
            </a:pPr>
            <a:endParaRPr lang="en-US" sz="1800" dirty="0"/>
          </a:p>
          <a:p>
            <a:pPr marL="533400" indent="-533400">
              <a:buFontTx/>
              <a:buNone/>
              <a:defRPr/>
            </a:pPr>
            <a:r>
              <a:rPr lang="en-US" sz="2200" dirty="0"/>
              <a:t>	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/>
              <a:t>Battery Storage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416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Store </a:t>
            </a:r>
            <a:r>
              <a:rPr lang="en-US" sz="2000" dirty="0" smtClean="0"/>
              <a:t>where </a:t>
            </a:r>
            <a:r>
              <a:rPr lang="en-US" sz="2000" dirty="0"/>
              <a:t>they will be protected from contamination, distortion, and damage from elements such as dust, direct sunlight, heat, extreme cold, excessive moisture and harmful chemicals.</a:t>
            </a:r>
          </a:p>
          <a:p>
            <a:pPr>
              <a:defRPr/>
            </a:pPr>
            <a:r>
              <a:rPr lang="en-US" sz="2000" dirty="0"/>
              <a:t>The storage temperature should be:</a:t>
            </a:r>
          </a:p>
          <a:p>
            <a:pPr lvl="1" indent="-342900">
              <a:defRPr/>
            </a:pPr>
            <a:r>
              <a:rPr lang="en-US" sz="2000" dirty="0"/>
              <a:t>	-5 C to 54 C </a:t>
            </a:r>
          </a:p>
          <a:p>
            <a:pPr lvl="1" indent="-342900">
              <a:defRPr/>
            </a:pPr>
            <a:r>
              <a:rPr lang="en-US" sz="2000" dirty="0"/>
              <a:t>	23F to </a:t>
            </a:r>
            <a:r>
              <a:rPr lang="en-US" sz="2000" dirty="0" smtClean="0"/>
              <a:t>129F</a:t>
            </a:r>
          </a:p>
          <a:p>
            <a:pPr>
              <a:defRPr/>
            </a:pPr>
            <a:r>
              <a:rPr lang="en-US" sz="2000" dirty="0" smtClean="0"/>
              <a:t>Unlike NiMH batteries, very little self discharge occurs with Li Polymer batteries</a:t>
            </a:r>
          </a:p>
          <a:p>
            <a:pPr>
              <a:defRPr/>
            </a:pPr>
            <a:r>
              <a:rPr lang="en-US" sz="2000" dirty="0" smtClean="0"/>
              <a:t>Discharging and re-charging the battery full at least once every 3 months is suggested to ensure the longest possible life of the battery.</a:t>
            </a:r>
          </a:p>
          <a:p>
            <a:pPr>
              <a:defRPr/>
            </a:pPr>
            <a:r>
              <a:rPr lang="en-US" sz="2000" dirty="0" smtClean="0"/>
              <a:t>For long-term storage, it is best to store the battery with at least 40% charge still remaining.</a:t>
            </a:r>
          </a:p>
          <a:p>
            <a:pPr marL="400050" lvl="1" indent="0">
              <a:buFontTx/>
              <a:buNone/>
              <a:defRPr/>
            </a:pPr>
            <a:r>
              <a:rPr lang="en-US" sz="1800" dirty="0"/>
              <a:t>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75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A881AB-7B89-48DF-B9BD-2D9FF1357A69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7CB0D0-0753-4376-AECD-BEA2BEFD958B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90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Chapter Seven:  </a:t>
            </a:r>
            <a:b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Technical Support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5933E-C766-451B-8832-71E5885C0704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8077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</a:rPr>
              <a:t>Call 1-877-Bullard 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or 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visit</a:t>
            </a:r>
            <a:r>
              <a:rPr lang="en-US" sz="4000" smtClean="0"/>
              <a:t> </a:t>
            </a:r>
            <a:r>
              <a:rPr lang="en-US" sz="4000" b="0" smtClean="0">
                <a:hlinkClick r:id="rId2"/>
              </a:rPr>
              <a:t>www.bullard.com</a:t>
            </a:r>
            <a:r>
              <a:rPr lang="en-US" sz="4000" smtClean="0"/>
              <a:t> 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More Information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FAE45-C36D-4544-9543-29649730149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System Components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5029200" cy="3886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smtClean="0"/>
              <a:t>    • EVA is NIOSH Approved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    • An EVA PAPR System consists of four components:</a:t>
            </a:r>
          </a:p>
          <a:p>
            <a:pPr marL="533400" indent="-533400" eaLnBrk="1" hangingPunct="1">
              <a:buFontTx/>
              <a:buNone/>
            </a:pPr>
            <a:r>
              <a:rPr lang="en-US" sz="2800" smtClean="0"/>
              <a:t>		▪ </a:t>
            </a:r>
            <a:r>
              <a:rPr lang="en-US" sz="2400" smtClean="0"/>
              <a:t>Hood or Mask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	▪ Breathing Tube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	▪ Blower Assembly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		▪ Purifying Filter Cartridge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/>
          <a:stretch>
            <a:fillRect/>
          </a:stretch>
        </p:blipFill>
        <p:spPr bwMode="auto">
          <a:xfrm>
            <a:off x="5638800" y="1524000"/>
            <a:ext cx="30591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AutoShape 5"/>
          <p:cNvSpPr>
            <a:spLocks noChangeArrowheads="1"/>
          </p:cNvSpPr>
          <p:nvPr/>
        </p:nvSpPr>
        <p:spPr bwMode="auto">
          <a:xfrm rot="10800000">
            <a:off x="7543800" y="18288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 rot="10800000">
            <a:off x="8001000" y="2743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 rot="10800000">
            <a:off x="8077200" y="38100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 rot="-5400000">
            <a:off x="7543800" y="45720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3D25DF-EF96-480E-8036-2F186912DD7B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User Manual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191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</a:t>
            </a:r>
            <a:r>
              <a:rPr lang="en-US" sz="1800" smtClean="0"/>
              <a:t>• Warnings, Cautions, Limitations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Principles of Operation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Battery Pack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Pre-Operational Checklist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Mounting the Breathing Tube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Checking Air Flow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Air-Purifying Elements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Mounting and Replacing     	Cartridges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Donning the Blower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Low Battery Alarm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Troubleshooting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NIOSH Approval Label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Ordering Information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• Cleaning and Storage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3305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249954-F15A-4426-949E-8E9712F10977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Warnings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267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The EVA Series respirator does not supply oxygen.  Use only in adequately ventilated areas containing at least 19.5% oxygen.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Do not use when concentrations of contaminants are immediately dangerous to life or health (IDLH) as defined in 20CFR1910.134(b).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Do not use these respirators for respiratory protection during abrasive blasting or clean up.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Do not use in circumstances where the airborne concentration level of contaminant exceeds the maximum use concentration for this type of respirator as established by regulatory standards.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F4CC85-B8AB-4D6D-AE2A-310441014F05}" type="slidenum">
              <a:rPr lang="en-US" sz="14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Warnings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6858000" cy="3962400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5"/>
            </a:pPr>
            <a:r>
              <a:rPr lang="en-US" sz="2800" smtClean="0"/>
              <a:t>Leave the area immediately if:</a:t>
            </a:r>
          </a:p>
          <a:p>
            <a:pPr marL="838200" lvl="1" indent="-381000" eaLnBrk="1" hangingPunct="1">
              <a:buFontTx/>
              <a:buNone/>
            </a:pPr>
            <a:r>
              <a:rPr lang="en-US" smtClean="0"/>
              <a:t>• </a:t>
            </a:r>
            <a:r>
              <a:rPr lang="en-US" i="1" smtClean="0"/>
              <a:t>Breathing Becomes Difficult</a:t>
            </a:r>
          </a:p>
          <a:p>
            <a:pPr marL="838200" lvl="1" indent="-381000" eaLnBrk="1" hangingPunct="1">
              <a:buFontTx/>
              <a:buNone/>
            </a:pPr>
            <a:r>
              <a:rPr lang="en-US" i="1" smtClean="0"/>
              <a:t>• Dizziness or other distress occurs</a:t>
            </a:r>
          </a:p>
          <a:p>
            <a:pPr marL="838200" lvl="1" indent="-381000" eaLnBrk="1" hangingPunct="1">
              <a:buFontTx/>
              <a:buNone/>
            </a:pPr>
            <a:r>
              <a:rPr lang="en-US" i="1" smtClean="0"/>
              <a:t>• You taste or smell the contaminant</a:t>
            </a:r>
          </a:p>
          <a:p>
            <a:pPr marL="838200" lvl="1" indent="-381000" eaLnBrk="1" hangingPunct="1">
              <a:buFontTx/>
              <a:buNone/>
            </a:pPr>
            <a:r>
              <a:rPr lang="en-US" i="1" smtClean="0"/>
              <a:t>• The unit becomes damaged</a:t>
            </a:r>
          </a:p>
          <a:p>
            <a:pPr marL="838200" lvl="1" indent="-381000" eaLnBrk="1" hangingPunct="1">
              <a:buFontTx/>
              <a:buNone/>
            </a:pPr>
            <a:r>
              <a:rPr lang="en-US" i="1" smtClean="0"/>
              <a:t>• The battery alarm activates</a:t>
            </a:r>
          </a:p>
          <a:p>
            <a:pPr marL="838200" lvl="1" indent="-381000" eaLnBrk="1" hangingPunct="1">
              <a:buFontTx/>
              <a:buNone/>
            </a:pPr>
            <a:r>
              <a:rPr lang="en-US" i="1" smtClean="0"/>
              <a:t>• The low flow alarm activates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ullard_Light_PowerPoint_Template[1]">
  <a:themeElements>
    <a:clrScheme name="1_Bullard_Light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ullard_Light_PowerPoint_Template[1]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ullard_Light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ard_Light_PowerPoint_Template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ard_Light_PowerPoint_Template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ard_Light_PowerPoint_Template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ard_Light_PowerPoint_Template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ard_Light_PowerPoint_Template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ullard_Light_PowerPoint_Template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ullard_Light_PowerPoint_Template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ullard_Light_PowerPoint_Template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ullard_Light_PowerPoint_Template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ullard_Light_PowerPoint_Template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ullard_Light_PowerPoint_Template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5583</TotalTime>
  <Words>1682</Words>
  <Application>Microsoft Macintosh PowerPoint</Application>
  <PresentationFormat>On-screen Show (4:3)</PresentationFormat>
  <Paragraphs>497</Paragraphs>
  <Slides>57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1_Bullard_Light_PowerPoint_Template[1]</vt:lpstr>
      <vt:lpstr>PowerPoint Presentation</vt:lpstr>
      <vt:lpstr>Thank You for Choosing EVA</vt:lpstr>
      <vt:lpstr>Table of Contents</vt:lpstr>
      <vt:lpstr>Chapter One:   Pre-Donning Checks</vt:lpstr>
      <vt:lpstr>Before You Don:</vt:lpstr>
      <vt:lpstr>System Components</vt:lpstr>
      <vt:lpstr>User Manual</vt:lpstr>
      <vt:lpstr>Warnings</vt:lpstr>
      <vt:lpstr>Warnings</vt:lpstr>
      <vt:lpstr>Warnings</vt:lpstr>
      <vt:lpstr>Cautions</vt:lpstr>
      <vt:lpstr>Cautions</vt:lpstr>
      <vt:lpstr>Cautions</vt:lpstr>
      <vt:lpstr>Pre-Operational Inspection</vt:lpstr>
      <vt:lpstr>Charging the Battery</vt:lpstr>
      <vt:lpstr>Charging the Battery</vt:lpstr>
      <vt:lpstr>Installing the Battery Pack</vt:lpstr>
      <vt:lpstr>Inspecting and Installing the Filter Cartridge</vt:lpstr>
      <vt:lpstr>Inspecting and Installing the Filter Cartridge</vt:lpstr>
      <vt:lpstr>Inspecting &amp; Installing the Breathing Tube</vt:lpstr>
      <vt:lpstr>Testing the Air Flow</vt:lpstr>
      <vt:lpstr>Testing the Air Flow</vt:lpstr>
      <vt:lpstr>Testing the Low Flow Alarm</vt:lpstr>
      <vt:lpstr>Inspecting Hoods</vt:lpstr>
      <vt:lpstr>Chapter Two:   Proper Donning</vt:lpstr>
      <vt:lpstr>Donning</vt:lpstr>
      <vt:lpstr>Donning</vt:lpstr>
      <vt:lpstr>Installing the Belt</vt:lpstr>
      <vt:lpstr>Installing a CC20 Series Hood</vt:lpstr>
      <vt:lpstr>Installing an RT Series Hood</vt:lpstr>
      <vt:lpstr>Installing a Loose Fitting Facepiece</vt:lpstr>
      <vt:lpstr>Completed Donning</vt:lpstr>
      <vt:lpstr>Chapter Three:   Proper Use</vt:lpstr>
      <vt:lpstr>Operating Temperature</vt:lpstr>
      <vt:lpstr>Principles of Operation</vt:lpstr>
      <vt:lpstr>Principles of Operation</vt:lpstr>
      <vt:lpstr>Changing Airflow Speed</vt:lpstr>
      <vt:lpstr>Active Flow Technology</vt:lpstr>
      <vt:lpstr>Battery Capacity</vt:lpstr>
      <vt:lpstr>Maximizing Battery Life</vt:lpstr>
      <vt:lpstr>Maximizing Battery Life</vt:lpstr>
      <vt:lpstr>Trouble Shooting</vt:lpstr>
      <vt:lpstr>Warning</vt:lpstr>
      <vt:lpstr>Chapter Four:  Proper Doffing</vt:lpstr>
      <vt:lpstr>Doffing</vt:lpstr>
      <vt:lpstr>Removing the Battery</vt:lpstr>
      <vt:lpstr>Removing the Belt</vt:lpstr>
      <vt:lpstr>Chapter Five:  Maintenance</vt:lpstr>
      <vt:lpstr>Maintenance</vt:lpstr>
      <vt:lpstr>Cleaning</vt:lpstr>
      <vt:lpstr>Cleaning</vt:lpstr>
      <vt:lpstr>Cleaning</vt:lpstr>
      <vt:lpstr>Chapter Six: Storage</vt:lpstr>
      <vt:lpstr>Respirator Storage</vt:lpstr>
      <vt:lpstr>Battery Storage</vt:lpstr>
      <vt:lpstr>Chapter Seven:   Technical Support</vt:lpstr>
      <vt:lpstr>Call 1-877-Bullard  or  visit www.bullard.com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W Presentation</dc:title>
  <dc:creator>Tom Hatmaker</dc:creator>
  <cp:lastModifiedBy>Chris  Franklin</cp:lastModifiedBy>
  <cp:revision>699</cp:revision>
  <dcterms:created xsi:type="dcterms:W3CDTF">2002-12-08T11:07:29Z</dcterms:created>
  <dcterms:modified xsi:type="dcterms:W3CDTF">2014-10-09T18:10:02Z</dcterms:modified>
</cp:coreProperties>
</file>